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67" r:id="rId19"/>
    <p:sldId id="368" r:id="rId20"/>
    <p:sldId id="369" r:id="rId21"/>
    <p:sldId id="337" r:id="rId22"/>
    <p:sldId id="353" r:id="rId23"/>
    <p:sldId id="354" r:id="rId24"/>
    <p:sldId id="340" r:id="rId25"/>
    <p:sldId id="339" r:id="rId26"/>
    <p:sldId id="323" r:id="rId27"/>
    <p:sldId id="326" r:id="rId28"/>
    <p:sldId id="325" r:id="rId29"/>
    <p:sldId id="327" r:id="rId30"/>
    <p:sldId id="324" r:id="rId31"/>
    <p:sldId id="286" r:id="rId32"/>
    <p:sldId id="335" r:id="rId33"/>
    <p:sldId id="373" r:id="rId34"/>
    <p:sldId id="336" r:id="rId35"/>
    <p:sldId id="359" r:id="rId36"/>
    <p:sldId id="355" r:id="rId37"/>
    <p:sldId id="370" r:id="rId38"/>
    <p:sldId id="356" r:id="rId39"/>
    <p:sldId id="346" r:id="rId40"/>
    <p:sldId id="372" r:id="rId41"/>
    <p:sldId id="357" r:id="rId42"/>
    <p:sldId id="358" r:id="rId43"/>
    <p:sldId id="371" r:id="rId44"/>
    <p:sldId id="338" r:id="rId45"/>
    <p:sldId id="360" r:id="rId46"/>
    <p:sldId id="275" r:id="rId47"/>
    <p:sldId id="342" r:id="rId48"/>
    <p:sldId id="341" r:id="rId49"/>
    <p:sldId id="362" r:id="rId50"/>
    <p:sldId id="363" r:id="rId51"/>
    <p:sldId id="365" r:id="rId52"/>
    <p:sldId id="364" r:id="rId53"/>
    <p:sldId id="270" r:id="rId54"/>
    <p:sldId id="291" r:id="rId55"/>
    <p:sldId id="366" r:id="rId56"/>
  </p:sldIdLst>
  <p:sldSz cx="9144000" cy="5143500" type="screen16x9"/>
  <p:notesSz cx="6858000" cy="9144000"/>
  <p:embeddedFontLst>
    <p:embeddedFont>
      <p:font typeface="Anaheim" panose="03080502040302020200" pitchFamily="66" charset="77"/>
      <p:regular r:id="rId58"/>
    </p:embeddedFont>
    <p:embeddedFont>
      <p:font typeface="Averia Serif Libre" panose="03080502040302020200" pitchFamily="66" charset="77"/>
      <p:regular r:id="rId58"/>
      <p:bold r:id="rId58"/>
      <p:italic r:id="rId58"/>
      <p:boldItalic r:id="rId59"/>
    </p:embeddedFont>
    <p:embeddedFont>
      <p:font typeface="Baloo 2" panose="03080502040302020200" pitchFamily="66" charset="77"/>
      <p:regular r:id="rId60"/>
      <p:bold r:id="rId61"/>
    </p:embeddedFont>
    <p:embeddedFont>
      <p:font typeface="Lato" panose="020F0502020204030203" pitchFamily="34" charset="0"/>
      <p:regular r:id="rId62"/>
      <p:bold r:id="rId63"/>
      <p:italic r:id="rId64"/>
      <p:boldItalic r:id="rId65"/>
    </p:embeddedFont>
    <p:embeddedFont>
      <p:font typeface="Nunito Light" panose="020F0302020204030204" pitchFamily="34"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12" autoAdjust="0"/>
    <p:restoredTop sz="94660"/>
  </p:normalViewPr>
  <p:slideViewPr>
    <p:cSldViewPr snapToGrid="0">
      <p:cViewPr varScale="1">
        <p:scale>
          <a:sx n="135" d="100"/>
          <a:sy n="135" d="100"/>
        </p:scale>
        <p:origin x="19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emanvithamylapalli/Documents/Burndown%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Sheet1!$C$8:$O$8</c:f>
              <c:numCache>
                <c:formatCode>General</c:formatCode>
                <c:ptCount val="13"/>
                <c:pt idx="0">
                  <c:v>11</c:v>
                </c:pt>
                <c:pt idx="1">
                  <c:v>10</c:v>
                </c:pt>
                <c:pt idx="2">
                  <c:v>8</c:v>
                </c:pt>
                <c:pt idx="3">
                  <c:v>7</c:v>
                </c:pt>
                <c:pt idx="4">
                  <c:v>6</c:v>
                </c:pt>
                <c:pt idx="5">
                  <c:v>4</c:v>
                </c:pt>
                <c:pt idx="6">
                  <c:v>2</c:v>
                </c:pt>
                <c:pt idx="7">
                  <c:v>13</c:v>
                </c:pt>
                <c:pt idx="8">
                  <c:v>2</c:v>
                </c:pt>
                <c:pt idx="9">
                  <c:v>11</c:v>
                </c:pt>
                <c:pt idx="10">
                  <c:v>0</c:v>
                </c:pt>
                <c:pt idx="11">
                  <c:v>0</c:v>
                </c:pt>
                <c:pt idx="12">
                  <c:v>0</c:v>
                </c:pt>
              </c:numCache>
            </c:numRef>
          </c:val>
          <c:smooth val="0"/>
          <c:extLst>
            <c:ext xmlns:c16="http://schemas.microsoft.com/office/drawing/2014/chart" uri="{C3380CC4-5D6E-409C-BE32-E72D297353CC}">
              <c16:uniqueId val="{00000000-064D-474D-BE29-08608830AF75}"/>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Sheet1!$C$9:$O$9</c:f>
              <c:numCache>
                <c:formatCode>General</c:formatCode>
                <c:ptCount val="13"/>
                <c:pt idx="0">
                  <c:v>11</c:v>
                </c:pt>
                <c:pt idx="1">
                  <c:v>10</c:v>
                </c:pt>
                <c:pt idx="2">
                  <c:v>9</c:v>
                </c:pt>
                <c:pt idx="3">
                  <c:v>8</c:v>
                </c:pt>
                <c:pt idx="4">
                  <c:v>7</c:v>
                </c:pt>
                <c:pt idx="5">
                  <c:v>6</c:v>
                </c:pt>
                <c:pt idx="6">
                  <c:v>5</c:v>
                </c:pt>
                <c:pt idx="7">
                  <c:v>4</c:v>
                </c:pt>
                <c:pt idx="8">
                  <c:v>4</c:v>
                </c:pt>
                <c:pt idx="9">
                  <c:v>2</c:v>
                </c:pt>
                <c:pt idx="10">
                  <c:v>3</c:v>
                </c:pt>
                <c:pt idx="11">
                  <c:v>2</c:v>
                </c:pt>
                <c:pt idx="12">
                  <c:v>1</c:v>
                </c:pt>
              </c:numCache>
            </c:numRef>
          </c:val>
          <c:smooth val="0"/>
          <c:extLst>
            <c:ext xmlns:c16="http://schemas.microsoft.com/office/drawing/2014/chart" uri="{C3380CC4-5D6E-409C-BE32-E72D297353CC}">
              <c16:uniqueId val="{00000001-064D-474D-BE29-08608830AF75}"/>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1"/>
        <c:axPos val="b"/>
        <c:numFmt formatCode="General" sourceLinked="1"/>
        <c:majorTickMark val="none"/>
        <c:minorTickMark val="none"/>
        <c:tickLblPos val="nextTo"/>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w="25400">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5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32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1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328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80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14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657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702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1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51.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19.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chart" Target="../charts/chart2.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7.jpeg"/></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4.png"/><Relationship Id="rId4" Type="http://schemas.openxmlformats.org/officeDocument/2006/relationships/image" Target="../media/image4.png"/><Relationship Id="rId9"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1.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623967" cy="1815149"/>
          </a:xfrm>
        </p:spPr>
        <p:txBody>
          <a:bodyPr/>
          <a:lstStyle/>
          <a:p>
            <a:pPr algn="l"/>
            <a:r>
              <a:rPr lang="en-US" sz="1200" dirty="0">
                <a:latin typeface="Lato" panose="020F0502020204030203" pitchFamily="34" charset="0"/>
                <a:ea typeface="Lato" panose="020F0502020204030203" pitchFamily="34" charset="0"/>
                <a:cs typeface="Lato" panose="020F0502020204030203" pitchFamily="34" charset="0"/>
              </a:rPr>
              <a:t>        Minimal Viable Product (MVP) for the KitchenSync application will include core functionalities such as user authentication, pantry management, food image upload with nutritional prediction using a pre-trained model like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recipe suggestions based on pantry contents, and expiry date alerts. The application will be developed using Python with Flask for the backend, HTML, CSS, and JavaScript for the front end, and SQLite for the database. This MVP focuses on essential features to manage and optimize kitchen activities effectively while allowing for future enhancements.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4766323" y="2133111"/>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592902" y="2144550"/>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1786858" y="2176453"/>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62" name="Google Shape;562;p46"/>
          <p:cNvSpPr/>
          <p:nvPr/>
        </p:nvSpPr>
        <p:spPr>
          <a:xfrm>
            <a:off x="5568596" y="142841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1221765" y="143100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233068" y="1438670"/>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1281400" y="1448214"/>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3410293" y="1433199"/>
            <a:ext cx="664522" cy="664522"/>
          </a:xfrm>
          <a:prstGeom prst="rect">
            <a:avLst/>
          </a:prstGeom>
        </p:spPr>
      </p:pic>
      <p:pic>
        <p:nvPicPr>
          <p:cNvPr id="4" name="Picture 3"/>
          <p:cNvPicPr>
            <a:picLocks noChangeAspect="1"/>
          </p:cNvPicPr>
          <p:nvPr/>
        </p:nvPicPr>
        <p:blipFill>
          <a:blip r:embed="rId5"/>
          <a:stretch>
            <a:fillRect/>
          </a:stretch>
        </p:blipFill>
        <p:spPr>
          <a:xfrm>
            <a:off x="3399122" y="1451845"/>
            <a:ext cx="765197" cy="692705"/>
          </a:xfrm>
          <a:prstGeom prst="rect">
            <a:avLst/>
          </a:prstGeom>
        </p:spPr>
      </p:pic>
      <p:sp>
        <p:nvSpPr>
          <p:cNvPr id="63" name="Google Shape;558;p46"/>
          <p:cNvSpPr txBox="1">
            <a:spLocks noGrp="1"/>
          </p:cNvSpPr>
          <p:nvPr>
            <p:ph type="subTitle" idx="9"/>
          </p:nvPr>
        </p:nvSpPr>
        <p:spPr>
          <a:xfrm>
            <a:off x="2997001" y="2177646"/>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2235699" y="1420643"/>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781167" y="2157141"/>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6"/>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7"/>
          <a:stretch>
            <a:fillRect/>
          </a:stretch>
        </p:blipFill>
        <p:spPr>
          <a:xfrm>
            <a:off x="7338745" y="1522236"/>
            <a:ext cx="444448" cy="470288"/>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8"/>
          <a:stretch>
            <a:fillRect/>
          </a:stretch>
        </p:blipFill>
        <p:spPr>
          <a:xfrm>
            <a:off x="5680006" y="1528443"/>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9"/>
          <a:stretch>
            <a:fillRect/>
          </a:stretch>
        </p:blipFill>
        <p:spPr>
          <a:xfrm>
            <a:off x="2356379" y="1529306"/>
            <a:ext cx="412584" cy="436571"/>
          </a:xfrm>
          <a:prstGeom prst="rect">
            <a:avLst/>
          </a:prstGeom>
        </p:spPr>
      </p:pic>
      <p:sp>
        <p:nvSpPr>
          <p:cNvPr id="24" name="TextBox 23">
            <a:extLst>
              <a:ext uri="{FF2B5EF4-FFF2-40B4-BE49-F238E27FC236}">
                <a16:creationId xmlns:a16="http://schemas.microsoft.com/office/drawing/2014/main" id="{30AAE9F7-F619-F2E3-2BF3-94142CD782EE}"/>
              </a:ext>
            </a:extLst>
          </p:cNvPr>
          <p:cNvSpPr txBox="1"/>
          <p:nvPr/>
        </p:nvSpPr>
        <p:spPr>
          <a:xfrm>
            <a:off x="3609474" y="2269958"/>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FEDC9C45-AE4A-7541-A6EF-830A9CBCD519}"/>
              </a:ext>
            </a:extLst>
          </p:cNvPr>
          <p:cNvSpPr txBox="1"/>
          <p:nvPr/>
        </p:nvSpPr>
        <p:spPr>
          <a:xfrm>
            <a:off x="1367642" y="2646457"/>
            <a:ext cx="3034513" cy="954107"/>
          </a:xfrm>
          <a:prstGeom prst="rect">
            <a:avLst/>
          </a:prstGeom>
          <a:noFill/>
        </p:spPr>
        <p:txBody>
          <a:bodyPr wrap="square" rtlCol="0">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Craft the user interface, ensuring a responsive and interactive experience for managing pantry items and viewing recipes.</a:t>
            </a:r>
          </a:p>
        </p:txBody>
      </p:sp>
      <p:sp>
        <p:nvSpPr>
          <p:cNvPr id="14" name="TextBox 13">
            <a:extLst>
              <a:ext uri="{FF2B5EF4-FFF2-40B4-BE49-F238E27FC236}">
                <a16:creationId xmlns:a16="http://schemas.microsoft.com/office/drawing/2014/main" id="{EFAA0AA8-7BA0-9836-A742-A771347D94EA}"/>
              </a:ext>
            </a:extLst>
          </p:cNvPr>
          <p:cNvSpPr txBox="1"/>
          <p:nvPr/>
        </p:nvSpPr>
        <p:spPr>
          <a:xfrm>
            <a:off x="5166624" y="2679380"/>
            <a:ext cx="3229086"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Serve as the core for backend operations, managing server logic and data handling.</a:t>
            </a:r>
          </a:p>
        </p:txBody>
      </p:sp>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9" name="Google Shape;559;p46"/>
          <p:cNvSpPr txBox="1">
            <a:spLocks noGrp="1"/>
          </p:cNvSpPr>
          <p:nvPr>
            <p:ph type="subTitle" idx="13"/>
          </p:nvPr>
        </p:nvSpPr>
        <p:spPr>
          <a:xfrm>
            <a:off x="814155" y="181980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5" name="Google Shape;565;p46"/>
          <p:cNvSpPr/>
          <p:nvPr/>
        </p:nvSpPr>
        <p:spPr>
          <a:xfrm>
            <a:off x="1288749" y="103792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1321591" y="2234954"/>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1305645" y="347632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Google Shape;224;p23"/>
          <p:cNvPicPr preferRelativeResize="0"/>
          <p:nvPr/>
        </p:nvPicPr>
        <p:blipFill>
          <a:blip r:embed="rId3">
            <a:alphaModFix/>
          </a:blip>
          <a:stretch>
            <a:fillRect/>
          </a:stretch>
        </p:blipFill>
        <p:spPr>
          <a:xfrm>
            <a:off x="1292495" y="2216609"/>
            <a:ext cx="707392" cy="752872"/>
          </a:xfrm>
          <a:prstGeom prst="ellipse">
            <a:avLst/>
          </a:prstGeom>
          <a:ln>
            <a:noFill/>
          </a:ln>
          <a:effectLst>
            <a:softEdge rad="112500"/>
          </a:effectLst>
        </p:spPr>
      </p:pic>
      <p:pic>
        <p:nvPicPr>
          <p:cNvPr id="69" name="Google Shape;225;p23"/>
          <p:cNvPicPr preferRelativeResize="0"/>
          <p:nvPr/>
        </p:nvPicPr>
        <p:blipFill>
          <a:blip r:embed="rId4">
            <a:alphaModFix/>
          </a:blip>
          <a:stretch>
            <a:fillRect/>
          </a:stretch>
        </p:blipFill>
        <p:spPr>
          <a:xfrm>
            <a:off x="1363837" y="3514719"/>
            <a:ext cx="623602" cy="596077"/>
          </a:xfrm>
          <a:prstGeom prst="ellipse">
            <a:avLst/>
          </a:prstGeom>
          <a:ln>
            <a:noFill/>
          </a:ln>
          <a:effectLst>
            <a:softEdge rad="112500"/>
          </a:effectLst>
        </p:spPr>
      </p:pic>
      <p:sp>
        <p:nvSpPr>
          <p:cNvPr id="72" name="Google Shape;559;p46"/>
          <p:cNvSpPr txBox="1">
            <a:spLocks noGrp="1"/>
          </p:cNvSpPr>
          <p:nvPr>
            <p:ph type="subTitle" idx="13"/>
          </p:nvPr>
        </p:nvSpPr>
        <p:spPr>
          <a:xfrm>
            <a:off x="746117" y="425924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890287" y="2736522"/>
            <a:ext cx="1551081" cy="6427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VS Code </a:t>
            </a:r>
            <a:endParaRPr sz="2000"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6"/>
          <a:stretch>
            <a:fillRect/>
          </a:stretch>
        </p:blipFill>
        <p:spPr>
          <a:xfrm>
            <a:off x="1398361" y="1120216"/>
            <a:ext cx="441066" cy="466709"/>
          </a:xfrm>
          <a:prstGeom prst="rect">
            <a:avLst/>
          </a:prstGeom>
        </p:spPr>
      </p:pic>
      <p:sp>
        <p:nvSpPr>
          <p:cNvPr id="25" name="TextBox 24">
            <a:extLst>
              <a:ext uri="{FF2B5EF4-FFF2-40B4-BE49-F238E27FC236}">
                <a16:creationId xmlns:a16="http://schemas.microsoft.com/office/drawing/2014/main" id="{DB4EBA99-C0AF-6F6A-524D-7FE8D38EB219}"/>
              </a:ext>
            </a:extLst>
          </p:cNvPr>
          <p:cNvSpPr txBox="1"/>
          <p:nvPr/>
        </p:nvSpPr>
        <p:spPr>
          <a:xfrm>
            <a:off x="2481828" y="1243052"/>
            <a:ext cx="374661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Provides a lightweight database solution for storing user data and pantry items.</a:t>
            </a:r>
          </a:p>
        </p:txBody>
      </p:sp>
      <p:sp>
        <p:nvSpPr>
          <p:cNvPr id="27" name="TextBox 26">
            <a:extLst>
              <a:ext uri="{FF2B5EF4-FFF2-40B4-BE49-F238E27FC236}">
                <a16:creationId xmlns:a16="http://schemas.microsoft.com/office/drawing/2014/main" id="{A556A52E-CC58-5263-CA4D-B925F6A765EE}"/>
              </a:ext>
            </a:extLst>
          </p:cNvPr>
          <p:cNvSpPr txBox="1"/>
          <p:nvPr/>
        </p:nvSpPr>
        <p:spPr>
          <a:xfrm>
            <a:off x="2549866" y="2360934"/>
            <a:ext cx="4004683"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Used for development, offering powerful coding, testing, and debugging tools.</a:t>
            </a:r>
          </a:p>
        </p:txBody>
      </p:sp>
      <p:sp>
        <p:nvSpPr>
          <p:cNvPr id="29" name="TextBox 28">
            <a:extLst>
              <a:ext uri="{FF2B5EF4-FFF2-40B4-BE49-F238E27FC236}">
                <a16:creationId xmlns:a16="http://schemas.microsoft.com/office/drawing/2014/main" id="{8CA30E87-8DC9-AB60-3C7A-A8377C47E484}"/>
              </a:ext>
            </a:extLst>
          </p:cNvPr>
          <p:cNvSpPr txBox="1"/>
          <p:nvPr/>
        </p:nvSpPr>
        <p:spPr>
          <a:xfrm>
            <a:off x="2549866" y="3575167"/>
            <a:ext cx="416863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version control, supporting collaborative development efforts.</a:t>
            </a:r>
          </a:p>
        </p:txBody>
      </p:sp>
    </p:spTree>
    <p:extLst>
      <p:ext uri="{BB962C8B-B14F-4D97-AF65-F5344CB8AC3E}">
        <p14:creationId xmlns:p14="http://schemas.microsoft.com/office/powerpoint/2010/main" val="287342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844563"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2835679" y="1348120"/>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5673415" y="1319236"/>
            <a:ext cx="664522" cy="664522"/>
          </a:xfrm>
          <a:prstGeom prst="rect">
            <a:avLst/>
          </a:prstGeom>
        </p:spPr>
      </p:pic>
      <p:pic>
        <p:nvPicPr>
          <p:cNvPr id="4" name="Picture 3"/>
          <p:cNvPicPr>
            <a:picLocks noChangeAspect="1"/>
          </p:cNvPicPr>
          <p:nvPr/>
        </p:nvPicPr>
        <p:blipFill>
          <a:blip r:embed="rId5"/>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4"/>
          <a:stretch>
            <a:fillRect/>
          </a:stretch>
        </p:blipFill>
        <p:spPr>
          <a:xfrm>
            <a:off x="5629819" y="2535569"/>
            <a:ext cx="664522" cy="664522"/>
          </a:xfrm>
          <a:prstGeom prst="rect">
            <a:avLst/>
          </a:prstGeom>
        </p:spPr>
      </p:pic>
      <p:pic>
        <p:nvPicPr>
          <p:cNvPr id="68" name="Google Shape;224;p23"/>
          <p:cNvPicPr preferRelativeResize="0"/>
          <p:nvPr/>
        </p:nvPicPr>
        <p:blipFill>
          <a:blip r:embed="rId6">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7">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8">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557157"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4"/>
          <a:stretch>
            <a:fillRect/>
          </a:stretch>
        </p:blipFill>
        <p:spPr>
          <a:xfrm>
            <a:off x="7152126" y="255166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9"/>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10"/>
          <a:stretch>
            <a:fillRect/>
          </a:stretch>
        </p:blipFill>
        <p:spPr>
          <a:xfrm>
            <a:off x="7226284" y="1396513"/>
            <a:ext cx="444448" cy="470288"/>
          </a:xfrm>
          <a:prstGeom prst="rect">
            <a:avLst/>
          </a:prstGeom>
        </p:spPr>
      </p:pic>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11"/>
          <a:stretch>
            <a:fillRect/>
          </a:stretch>
        </p:blipFill>
        <p:spPr>
          <a:xfrm>
            <a:off x="1284687" y="2650637"/>
            <a:ext cx="441066" cy="466709"/>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12"/>
          <a:stretch>
            <a:fillRect/>
          </a:stretch>
        </p:blipFill>
        <p:spPr>
          <a:xfrm>
            <a:off x="1305157" y="1433494"/>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13"/>
          <a:stretch>
            <a:fillRect/>
          </a:stretch>
        </p:blipFill>
        <p:spPr>
          <a:xfrm>
            <a:off x="4393681" y="1446545"/>
            <a:ext cx="412584" cy="436571"/>
          </a:xfrm>
          <a:prstGeom prst="rect">
            <a:avLst/>
          </a:prstGeom>
        </p:spPr>
      </p:pic>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14"/>
          <a:stretch>
            <a:fillRect/>
          </a:stretch>
        </p:blipFill>
        <p:spPr>
          <a:xfrm>
            <a:off x="7253815" y="2644122"/>
            <a:ext cx="464134" cy="491119"/>
          </a:xfrm>
          <a:prstGeom prst="rect">
            <a:avLst/>
          </a:prstGeom>
        </p:spPr>
      </p:pic>
    </p:spTree>
    <p:extLst>
      <p:ext uri="{BB962C8B-B14F-4D97-AF65-F5344CB8AC3E}">
        <p14:creationId xmlns:p14="http://schemas.microsoft.com/office/powerpoint/2010/main" val="382020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pic>
        <p:nvPicPr>
          <p:cNvPr id="7" name="Picture 6"/>
          <p:cNvPicPr>
            <a:picLocks noChangeAspect="1"/>
          </p:cNvPicPr>
          <p:nvPr/>
        </p:nvPicPr>
        <p:blipFill>
          <a:blip r:embed="rId3"/>
          <a:stretch>
            <a:fillRect/>
          </a:stretch>
        </p:blipFill>
        <p:spPr>
          <a:xfrm>
            <a:off x="1664722" y="1233075"/>
            <a:ext cx="664522" cy="664522"/>
          </a:xfrm>
          <a:prstGeom prst="rect">
            <a:avLst/>
          </a:prstGeom>
        </p:spPr>
      </p:pic>
      <p:pic>
        <p:nvPicPr>
          <p:cNvPr id="70" name="Google Shape;226;p23"/>
          <p:cNvPicPr preferRelativeResize="0"/>
          <p:nvPr/>
        </p:nvPicPr>
        <p:blipFill>
          <a:blip r:embed="rId4">
            <a:alphaModFix/>
          </a:blip>
          <a:stretch>
            <a:fillRect/>
          </a:stretch>
        </p:blipFill>
        <p:spPr>
          <a:xfrm>
            <a:off x="1708318" y="1322139"/>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1221067" y="2021568"/>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3"/>
          <a:stretch>
            <a:fillRect/>
          </a:stretch>
        </p:blipFill>
        <p:spPr>
          <a:xfrm>
            <a:off x="1763421" y="252432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1332584" y="333580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6"/>
          <a:stretch>
            <a:fillRect/>
          </a:stretch>
        </p:blipFill>
        <p:spPr>
          <a:xfrm>
            <a:off x="1865110" y="2616782"/>
            <a:ext cx="464134" cy="491119"/>
          </a:xfrm>
          <a:prstGeom prst="rect">
            <a:avLst/>
          </a:prstGeom>
        </p:spPr>
      </p:pic>
      <p:sp>
        <p:nvSpPr>
          <p:cNvPr id="31" name="TextBox 30">
            <a:extLst>
              <a:ext uri="{FF2B5EF4-FFF2-40B4-BE49-F238E27FC236}">
                <a16:creationId xmlns:a16="http://schemas.microsoft.com/office/drawing/2014/main" id="{53A85341-8867-513E-DC41-AE953A64DF94}"/>
              </a:ext>
            </a:extLst>
          </p:cNvPr>
          <p:cNvSpPr txBox="1"/>
          <p:nvPr/>
        </p:nvSpPr>
        <p:spPr>
          <a:xfrm>
            <a:off x="2727015" y="1436363"/>
            <a:ext cx="4434436"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Tracks tasks and progress in the development process using agile methodologies.</a:t>
            </a:r>
          </a:p>
        </p:txBody>
      </p:sp>
      <p:sp>
        <p:nvSpPr>
          <p:cNvPr id="33" name="TextBox 32">
            <a:extLst>
              <a:ext uri="{FF2B5EF4-FFF2-40B4-BE49-F238E27FC236}">
                <a16:creationId xmlns:a16="http://schemas.microsoft.com/office/drawing/2014/main" id="{6D158EB9-C93D-0145-2B1B-A76E36A31779}"/>
              </a:ext>
            </a:extLst>
          </p:cNvPr>
          <p:cNvSpPr txBox="1"/>
          <p:nvPr/>
        </p:nvSpPr>
        <p:spPr>
          <a:xfrm>
            <a:off x="2816028" y="2584681"/>
            <a:ext cx="4895682"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Python environments, ensuring consistent handling of dependencies, particularly for machine learning features.</a:t>
            </a:r>
          </a:p>
        </p:txBody>
      </p:sp>
    </p:spTree>
    <p:extLst>
      <p:ext uri="{BB962C8B-B14F-4D97-AF65-F5344CB8AC3E}">
        <p14:creationId xmlns:p14="http://schemas.microsoft.com/office/powerpoint/2010/main" val="145456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401894" y="4566304"/>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Product Backlog</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1989252" y="4381685"/>
            <a:ext cx="216740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263407" y="2436546"/>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1623079" y="173496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5954181" y="1706645"/>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3012818" y="176389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5588875" y="245137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2944302" y="243654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1746464" y="1853007"/>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3137178" y="1853007"/>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6030197" y="1889744"/>
            <a:ext cx="567341" cy="411033"/>
          </a:xfrm>
          <a:prstGeom prst="rect">
            <a:avLst/>
          </a:prstGeom>
        </p:spPr>
      </p:pic>
      <p:sp>
        <p:nvSpPr>
          <p:cNvPr id="5" name="TextBox 4">
            <a:extLst>
              <a:ext uri="{FF2B5EF4-FFF2-40B4-BE49-F238E27FC236}">
                <a16:creationId xmlns:a16="http://schemas.microsoft.com/office/drawing/2014/main" id="{9F51F432-9F6E-0FB8-3E9D-C2AE1EF434AA}"/>
              </a:ext>
            </a:extLst>
          </p:cNvPr>
          <p:cNvSpPr txBox="1"/>
          <p:nvPr/>
        </p:nvSpPr>
        <p:spPr>
          <a:xfrm>
            <a:off x="999945" y="3174283"/>
            <a:ext cx="3572055" cy="1169551"/>
          </a:xfrm>
          <a:prstGeom prst="rect">
            <a:avLst/>
          </a:prstGeom>
          <a:noFill/>
        </p:spPr>
        <p:txBody>
          <a:bodyPr wrap="square">
            <a:spAutoFit/>
          </a:bodyPr>
          <a:lstStyle/>
          <a:p>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Tensorflow</a:t>
            </a:r>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and </a:t>
            </a:r>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Keras</a:t>
            </a:r>
            <a:r>
              <a:rPr lang="en-US"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 are used for food image recognition, enabling the app to identify food items from images and provide recipe suggestions and nutritional information.</a:t>
            </a:r>
            <a:endPar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18F9219-5653-72C3-A2BB-0A16F245379B}"/>
              </a:ext>
            </a:extLst>
          </p:cNvPr>
          <p:cNvSpPr txBox="1"/>
          <p:nvPr/>
        </p:nvSpPr>
        <p:spPr>
          <a:xfrm>
            <a:off x="4928050" y="3113958"/>
            <a:ext cx="3156577" cy="1169551"/>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Scikit Learn is used for recommending recipes based on pantry ingredients and for predictive analytics to forecast pantry needs and optimize grocery shopping.</a:t>
            </a:r>
          </a:p>
        </p:txBody>
      </p:sp>
    </p:spTree>
    <p:extLst>
      <p:ext uri="{BB962C8B-B14F-4D97-AF65-F5344CB8AC3E}">
        <p14:creationId xmlns:p14="http://schemas.microsoft.com/office/powerpoint/2010/main" val="294538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297933" y="583288"/>
            <a:ext cx="6672722" cy="4560212"/>
          </a:xfrm>
          <a:prstGeom prst="rect">
            <a:avLst/>
          </a:prstGeom>
        </p:spPr>
      </p:pic>
      <p:sp>
        <p:nvSpPr>
          <p:cNvPr id="6" name="Rectangle 5"/>
          <p:cNvSpPr/>
          <p:nvPr/>
        </p:nvSpPr>
        <p:spPr>
          <a:xfrm>
            <a:off x="3349603" y="-1487"/>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Summary</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418626"/>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a:t>
            </a:r>
            <a:r>
              <a:rPr lang="en-US" sz="2000"/>
              <a:t>4 Backlog</a:t>
            </a:r>
            <a:endParaRPr lang="en-US" sz="2000" dirty="0"/>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graphicFrame>
        <p:nvGraphicFramePr>
          <p:cNvPr id="6" name="Table 5">
            <a:extLst>
              <a:ext uri="{FF2B5EF4-FFF2-40B4-BE49-F238E27FC236}">
                <a16:creationId xmlns:a16="http://schemas.microsoft.com/office/drawing/2014/main" id="{3F3DB485-7F1E-016D-BC1B-61040E738E8F}"/>
              </a:ext>
            </a:extLst>
          </p:cNvPr>
          <p:cNvGraphicFramePr>
            <a:graphicFrameLocks noGrp="1"/>
          </p:cNvGraphicFramePr>
          <p:nvPr>
            <p:extLst>
              <p:ext uri="{D42A27DB-BD31-4B8C-83A1-F6EECF244321}">
                <p14:modId xmlns:p14="http://schemas.microsoft.com/office/powerpoint/2010/main" val="2760323736"/>
              </p:ext>
            </p:extLst>
          </p:nvPr>
        </p:nvGraphicFramePr>
        <p:xfrm>
          <a:off x="857757" y="1290206"/>
          <a:ext cx="7214032" cy="3006666"/>
        </p:xfrm>
        <a:graphic>
          <a:graphicData uri="http://schemas.openxmlformats.org/drawingml/2006/table">
            <a:tbl>
              <a:tblPr>
                <a:tableStyleId>{267E651A-335D-4C88-8EE7-201DD3C482BE}</a:tableStyleId>
              </a:tblPr>
              <a:tblGrid>
                <a:gridCol w="545971">
                  <a:extLst>
                    <a:ext uri="{9D8B030D-6E8A-4147-A177-3AD203B41FA5}">
                      <a16:colId xmlns:a16="http://schemas.microsoft.com/office/drawing/2014/main" val="634294336"/>
                    </a:ext>
                  </a:extLst>
                </a:gridCol>
                <a:gridCol w="348507">
                  <a:extLst>
                    <a:ext uri="{9D8B030D-6E8A-4147-A177-3AD203B41FA5}">
                      <a16:colId xmlns:a16="http://schemas.microsoft.com/office/drawing/2014/main" val="1802139865"/>
                    </a:ext>
                  </a:extLst>
                </a:gridCol>
                <a:gridCol w="935680">
                  <a:extLst>
                    <a:ext uri="{9D8B030D-6E8A-4147-A177-3AD203B41FA5}">
                      <a16:colId xmlns:a16="http://schemas.microsoft.com/office/drawing/2014/main" val="3091656228"/>
                    </a:ext>
                  </a:extLst>
                </a:gridCol>
                <a:gridCol w="2309853">
                  <a:extLst>
                    <a:ext uri="{9D8B030D-6E8A-4147-A177-3AD203B41FA5}">
                      <a16:colId xmlns:a16="http://schemas.microsoft.com/office/drawing/2014/main" val="3791825790"/>
                    </a:ext>
                  </a:extLst>
                </a:gridCol>
                <a:gridCol w="2223316">
                  <a:extLst>
                    <a:ext uri="{9D8B030D-6E8A-4147-A177-3AD203B41FA5}">
                      <a16:colId xmlns:a16="http://schemas.microsoft.com/office/drawing/2014/main" val="988542928"/>
                    </a:ext>
                  </a:extLst>
                </a:gridCol>
                <a:gridCol w="850705">
                  <a:extLst>
                    <a:ext uri="{9D8B030D-6E8A-4147-A177-3AD203B41FA5}">
                      <a16:colId xmlns:a16="http://schemas.microsoft.com/office/drawing/2014/main" val="1444601423"/>
                    </a:ext>
                  </a:extLst>
                </a:gridCol>
              </a:tblGrid>
              <a:tr h="43277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722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6" name="Table 5">
            <a:extLst>
              <a:ext uri="{FF2B5EF4-FFF2-40B4-BE49-F238E27FC236}">
                <a16:creationId xmlns:a16="http://schemas.microsoft.com/office/drawing/2014/main" id="{9239D3FE-D1A5-FFE4-040A-ECCD7AE4639C}"/>
              </a:ext>
            </a:extLst>
          </p:cNvPr>
          <p:cNvGraphicFramePr>
            <a:graphicFrameLocks noGrp="1"/>
          </p:cNvGraphicFramePr>
          <p:nvPr>
            <p:extLst>
              <p:ext uri="{D42A27DB-BD31-4B8C-83A1-F6EECF244321}">
                <p14:modId xmlns:p14="http://schemas.microsoft.com/office/powerpoint/2010/main" val="2444646877"/>
              </p:ext>
            </p:extLst>
          </p:nvPr>
        </p:nvGraphicFramePr>
        <p:xfrm>
          <a:off x="1003697" y="870687"/>
          <a:ext cx="7136606" cy="3578594"/>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052747047"/>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0146D566-7576-A1C9-C1A3-634D2820B26F}"/>
              </a:ext>
            </a:extLst>
          </p:cNvPr>
          <p:cNvGraphicFramePr>
            <a:graphicFrameLocks noGrp="1"/>
          </p:cNvGraphicFramePr>
          <p:nvPr>
            <p:extLst>
              <p:ext uri="{D42A27DB-BD31-4B8C-83A1-F6EECF244321}">
                <p14:modId xmlns:p14="http://schemas.microsoft.com/office/powerpoint/2010/main" val="828379794"/>
              </p:ext>
            </p:extLst>
          </p:nvPr>
        </p:nvGraphicFramePr>
        <p:xfrm>
          <a:off x="1048250" y="1356207"/>
          <a:ext cx="7047500" cy="3205114"/>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r h="278833">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65009284"/>
                  </a:ext>
                </a:extLst>
              </a:tr>
            </a:tbl>
          </a:graphicData>
        </a:graphic>
      </p:graphicFrame>
      <p:graphicFrame>
        <p:nvGraphicFramePr>
          <p:cNvPr id="3" name="Table 2">
            <a:extLst>
              <a:ext uri="{FF2B5EF4-FFF2-40B4-BE49-F238E27FC236}">
                <a16:creationId xmlns:a16="http://schemas.microsoft.com/office/drawing/2014/main" id="{0CFFFF8A-C5AF-71C7-B6F1-44BB8908FE0C}"/>
              </a:ext>
            </a:extLst>
          </p:cNvPr>
          <p:cNvGraphicFramePr>
            <a:graphicFrameLocks noGrp="1"/>
          </p:cNvGraphicFramePr>
          <p:nvPr>
            <p:extLst>
              <p:ext uri="{D42A27DB-BD31-4B8C-83A1-F6EECF244321}">
                <p14:modId xmlns:p14="http://schemas.microsoft.com/office/powerpoint/2010/main" val="2513789130"/>
              </p:ext>
            </p:extLst>
          </p:nvPr>
        </p:nvGraphicFramePr>
        <p:xfrm>
          <a:off x="1048250" y="932221"/>
          <a:ext cx="7047500" cy="423986"/>
        </p:xfrm>
        <a:graphic>
          <a:graphicData uri="http://schemas.openxmlformats.org/drawingml/2006/table">
            <a:tbl>
              <a:tblPr>
                <a:tableStyleId>{267E651A-335D-4C88-8EE7-201DD3C482BE}</a:tableStyleId>
              </a:tblPr>
              <a:tblGrid>
                <a:gridCol w="503705">
                  <a:extLst>
                    <a:ext uri="{9D8B030D-6E8A-4147-A177-3AD203B41FA5}">
                      <a16:colId xmlns:a16="http://schemas.microsoft.com/office/drawing/2014/main" val="2981982493"/>
                    </a:ext>
                  </a:extLst>
                </a:gridCol>
                <a:gridCol w="404382">
                  <a:extLst>
                    <a:ext uri="{9D8B030D-6E8A-4147-A177-3AD203B41FA5}">
                      <a16:colId xmlns:a16="http://schemas.microsoft.com/office/drawing/2014/main" val="1119734302"/>
                    </a:ext>
                  </a:extLst>
                </a:gridCol>
                <a:gridCol w="957749">
                  <a:extLst>
                    <a:ext uri="{9D8B030D-6E8A-4147-A177-3AD203B41FA5}">
                      <a16:colId xmlns:a16="http://schemas.microsoft.com/office/drawing/2014/main" val="170547685"/>
                    </a:ext>
                  </a:extLst>
                </a:gridCol>
                <a:gridCol w="1872930">
                  <a:extLst>
                    <a:ext uri="{9D8B030D-6E8A-4147-A177-3AD203B41FA5}">
                      <a16:colId xmlns:a16="http://schemas.microsoft.com/office/drawing/2014/main" val="3453521742"/>
                    </a:ext>
                  </a:extLst>
                </a:gridCol>
                <a:gridCol w="2256028">
                  <a:extLst>
                    <a:ext uri="{9D8B030D-6E8A-4147-A177-3AD203B41FA5}">
                      <a16:colId xmlns:a16="http://schemas.microsoft.com/office/drawing/2014/main" val="1062399124"/>
                    </a:ext>
                  </a:extLst>
                </a:gridCol>
                <a:gridCol w="1052706">
                  <a:extLst>
                    <a:ext uri="{9D8B030D-6E8A-4147-A177-3AD203B41FA5}">
                      <a16:colId xmlns:a16="http://schemas.microsoft.com/office/drawing/2014/main" val="2595109510"/>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180773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808946" y="316651"/>
            <a:ext cx="7458290" cy="452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Summary  </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4" name="Table 3">
            <a:extLst>
              <a:ext uri="{FF2B5EF4-FFF2-40B4-BE49-F238E27FC236}">
                <a16:creationId xmlns:a16="http://schemas.microsoft.com/office/drawing/2014/main" id="{2E6E9ACC-DB43-56C1-B4B8-271270D05912}"/>
              </a:ext>
            </a:extLst>
          </p:cNvPr>
          <p:cNvGraphicFramePr>
            <a:graphicFrameLocks noGrp="1"/>
          </p:cNvGraphicFramePr>
          <p:nvPr>
            <p:extLst>
              <p:ext uri="{D42A27DB-BD31-4B8C-83A1-F6EECF244321}">
                <p14:modId xmlns:p14="http://schemas.microsoft.com/office/powerpoint/2010/main" val="1565335083"/>
              </p:ext>
            </p:extLst>
          </p:nvPr>
        </p:nvGraphicFramePr>
        <p:xfrm>
          <a:off x="607591" y="1688509"/>
          <a:ext cx="7824310" cy="2244220"/>
        </p:xfrm>
        <a:graphic>
          <a:graphicData uri="http://schemas.openxmlformats.org/drawingml/2006/table">
            <a:tbl>
              <a:tblPr>
                <a:tableStyleId>{267E651A-335D-4C88-8EE7-201DD3C482BE}</a:tableStyleId>
              </a:tblPr>
              <a:tblGrid>
                <a:gridCol w="622398">
                  <a:extLst>
                    <a:ext uri="{9D8B030D-6E8A-4147-A177-3AD203B41FA5}">
                      <a16:colId xmlns:a16="http://schemas.microsoft.com/office/drawing/2014/main" val="2423517931"/>
                    </a:ext>
                  </a:extLst>
                </a:gridCol>
                <a:gridCol w="420786">
                  <a:extLst>
                    <a:ext uri="{9D8B030D-6E8A-4147-A177-3AD203B41FA5}">
                      <a16:colId xmlns:a16="http://schemas.microsoft.com/office/drawing/2014/main" val="3314220323"/>
                    </a:ext>
                  </a:extLst>
                </a:gridCol>
                <a:gridCol w="1003413">
                  <a:extLst>
                    <a:ext uri="{9D8B030D-6E8A-4147-A177-3AD203B41FA5}">
                      <a16:colId xmlns:a16="http://schemas.microsoft.com/office/drawing/2014/main" val="1494444842"/>
                    </a:ext>
                  </a:extLst>
                </a:gridCol>
                <a:gridCol w="2443643">
                  <a:extLst>
                    <a:ext uri="{9D8B030D-6E8A-4147-A177-3AD203B41FA5}">
                      <a16:colId xmlns:a16="http://schemas.microsoft.com/office/drawing/2014/main" val="719135671"/>
                    </a:ext>
                  </a:extLst>
                </a:gridCol>
                <a:gridCol w="2411399">
                  <a:extLst>
                    <a:ext uri="{9D8B030D-6E8A-4147-A177-3AD203B41FA5}">
                      <a16:colId xmlns:a16="http://schemas.microsoft.com/office/drawing/2014/main" val="3034013219"/>
                    </a:ext>
                  </a:extLst>
                </a:gridCol>
                <a:gridCol w="922671">
                  <a:extLst>
                    <a:ext uri="{9D8B030D-6E8A-4147-A177-3AD203B41FA5}">
                      <a16:colId xmlns:a16="http://schemas.microsoft.com/office/drawing/2014/main" val="1014695229"/>
                    </a:ext>
                  </a:extLst>
                </a:gridCol>
              </a:tblGrid>
              <a:tr h="561055">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03728509"/>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5299432"/>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836141795"/>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40013293"/>
                  </a:ext>
                </a:extLst>
              </a:tr>
            </a:tbl>
          </a:graphicData>
        </a:graphic>
      </p:graphicFrame>
      <p:sp>
        <p:nvSpPr>
          <p:cNvPr id="6" name="TextBox 5">
            <a:extLst>
              <a:ext uri="{FF2B5EF4-FFF2-40B4-BE49-F238E27FC236}">
                <a16:creationId xmlns:a16="http://schemas.microsoft.com/office/drawing/2014/main" id="{26DD8699-6A00-3553-937C-39AD853457B1}"/>
              </a:ext>
            </a:extLst>
          </p:cNvPr>
          <p:cNvSpPr txBox="1"/>
          <p:nvPr/>
        </p:nvSpPr>
        <p:spPr>
          <a:xfrm>
            <a:off x="712788" y="1275679"/>
            <a:ext cx="5664424" cy="307777"/>
          </a:xfrm>
          <a:prstGeom prst="rect">
            <a:avLst/>
          </a:prstGeom>
          <a:noFill/>
        </p:spPr>
        <p:txBody>
          <a:bodyPr wrap="square">
            <a:spAutoFit/>
          </a:bodyPr>
          <a:lstStyle/>
          <a:p>
            <a:r>
              <a:rPr lang="en" sz="1400" dirty="0">
                <a:solidFill>
                  <a:srgbClr val="CB2127"/>
                </a:solidFill>
                <a:latin typeface="Averia Serif Libre"/>
                <a:sym typeface="Averia Serif Libre"/>
              </a:rPr>
              <a:t>Sprint </a:t>
            </a:r>
            <a:r>
              <a:rPr lang="en" dirty="0">
                <a:solidFill>
                  <a:srgbClr val="CB2127"/>
                </a:solidFill>
                <a:latin typeface="Averia Serif Libre"/>
                <a:sym typeface="Averia Serif Libre"/>
              </a:rPr>
              <a:t>2</a:t>
            </a:r>
            <a:endParaRPr lang="en-US" sz="1400" dirty="0"/>
          </a:p>
        </p:txBody>
      </p:sp>
    </p:spTree>
    <p:extLst>
      <p:ext uri="{BB962C8B-B14F-4D97-AF65-F5344CB8AC3E}">
        <p14:creationId xmlns:p14="http://schemas.microsoft.com/office/powerpoint/2010/main" val="3674903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2</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125120754"/>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graphicFrame>
        <p:nvGraphicFramePr>
          <p:cNvPr id="9" name="Chart 8">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338629049"/>
              </p:ext>
            </p:extLst>
          </p:nvPr>
        </p:nvGraphicFramePr>
        <p:xfrm>
          <a:off x="1948201" y="1098439"/>
          <a:ext cx="5247597" cy="2946622"/>
        </p:xfrm>
        <a:graphic>
          <a:graphicData uri="http://schemas.openxmlformats.org/drawingml/2006/chart">
            <c:chart xmlns:c="http://schemas.openxmlformats.org/drawingml/2006/chart" xmlns:r="http://schemas.openxmlformats.org/officeDocument/2006/relationships" r:id="rId5"/>
          </a:graphicData>
        </a:graphic>
      </p:graphicFrame>
      <p:pic>
        <p:nvPicPr>
          <p:cNvPr id="15" name="Picture 14">
            <a:extLst>
              <a:ext uri="{FF2B5EF4-FFF2-40B4-BE49-F238E27FC236}">
                <a16:creationId xmlns:a16="http://schemas.microsoft.com/office/drawing/2014/main" id="{1A8BA79C-B4A4-A404-3D96-4C09830BFE75}"/>
              </a:ext>
            </a:extLst>
          </p:cNvPr>
          <p:cNvPicPr>
            <a:picLocks noChangeAspect="1"/>
          </p:cNvPicPr>
          <p:nvPr/>
        </p:nvPicPr>
        <p:blipFill>
          <a:blip r:embed="rId6"/>
          <a:stretch>
            <a:fillRect/>
          </a:stretch>
        </p:blipFill>
        <p:spPr>
          <a:xfrm>
            <a:off x="2109425" y="4045060"/>
            <a:ext cx="5203819" cy="283415"/>
          </a:xfrm>
          <a:prstGeom prst="rect">
            <a:avLst/>
          </a:prstGeom>
        </p:spPr>
      </p:pic>
      <p:sp>
        <p:nvSpPr>
          <p:cNvPr id="16" name="TextBox 15">
            <a:extLst>
              <a:ext uri="{FF2B5EF4-FFF2-40B4-BE49-F238E27FC236}">
                <a16:creationId xmlns:a16="http://schemas.microsoft.com/office/drawing/2014/main" id="{AA97849F-F561-7A17-EBEF-F3A6F0518FF1}"/>
              </a:ext>
            </a:extLst>
          </p:cNvPr>
          <p:cNvSpPr txBox="1"/>
          <p:nvPr/>
        </p:nvSpPr>
        <p:spPr>
          <a:xfrm>
            <a:off x="4470723" y="4328475"/>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Summary</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44795" y="1200385"/>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35050" y="382295"/>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527426881"/>
              </p:ext>
            </p:extLst>
          </p:nvPr>
        </p:nvGraphicFramePr>
        <p:xfrm>
          <a:off x="1039401" y="1790742"/>
          <a:ext cx="7032387" cy="2163991"/>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429226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578188" y="2447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4 Product Backlog</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5" name="Table 4">
            <a:extLst>
              <a:ext uri="{FF2B5EF4-FFF2-40B4-BE49-F238E27FC236}">
                <a16:creationId xmlns:a16="http://schemas.microsoft.com/office/drawing/2014/main" id="{8462D1DA-7986-DF03-94E5-9138A493312D}"/>
              </a:ext>
            </a:extLst>
          </p:cNvPr>
          <p:cNvGraphicFramePr>
            <a:graphicFrameLocks noGrp="1"/>
          </p:cNvGraphicFramePr>
          <p:nvPr>
            <p:extLst>
              <p:ext uri="{D42A27DB-BD31-4B8C-83A1-F6EECF244321}">
                <p14:modId xmlns:p14="http://schemas.microsoft.com/office/powerpoint/2010/main" val="3645252699"/>
              </p:ext>
            </p:extLst>
          </p:nvPr>
        </p:nvGraphicFramePr>
        <p:xfrm>
          <a:off x="250854" y="1090264"/>
          <a:ext cx="8472361" cy="3303108"/>
        </p:xfrm>
        <a:graphic>
          <a:graphicData uri="http://schemas.openxmlformats.org/drawingml/2006/table">
            <a:tbl>
              <a:tblPr>
                <a:tableStyleId>{267E651A-335D-4C88-8EE7-201DD3C482BE}</a:tableStyleId>
              </a:tblPr>
              <a:tblGrid>
                <a:gridCol w="537567">
                  <a:extLst>
                    <a:ext uri="{9D8B030D-6E8A-4147-A177-3AD203B41FA5}">
                      <a16:colId xmlns:a16="http://schemas.microsoft.com/office/drawing/2014/main" val="132763877"/>
                    </a:ext>
                  </a:extLst>
                </a:gridCol>
                <a:gridCol w="3967397">
                  <a:extLst>
                    <a:ext uri="{9D8B030D-6E8A-4147-A177-3AD203B41FA5}">
                      <a16:colId xmlns:a16="http://schemas.microsoft.com/office/drawing/2014/main" val="1372381110"/>
                    </a:ext>
                  </a:extLst>
                </a:gridCol>
                <a:gridCol w="3967397">
                  <a:extLst>
                    <a:ext uri="{9D8B030D-6E8A-4147-A177-3AD203B41FA5}">
                      <a16:colId xmlns:a16="http://schemas.microsoft.com/office/drawing/2014/main" val="3931710248"/>
                    </a:ext>
                  </a:extLst>
                </a:gridCol>
              </a:tblGrid>
              <a:tr h="228738">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Acceptance Criteria</a:t>
                      </a:r>
                    </a:p>
                  </a:txBody>
                  <a:tcPr marL="4395" marR="4395" marT="4395" marB="0" anchor="ctr"/>
                </a:tc>
                <a:extLst>
                  <a:ext uri="{0D108BD9-81ED-4DB2-BD59-A6C34878D82A}">
                    <a16:rowId xmlns:a16="http://schemas.microsoft.com/office/drawing/2014/main" val="1687341109"/>
                  </a:ext>
                </a:extLst>
              </a:tr>
              <a:tr h="356121">
                <a:tc>
                  <a:txBody>
                    <a:bodyPr/>
                    <a:lstStyle/>
                    <a:p>
                      <a:pPr algn="r"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identified the food in the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it fetches recipe videos,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atleast four relevant recipe videos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01813588"/>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processed the uploaded food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the analysis identifies the food item,</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detailed nutritional information including calories, fats, protiens, carbs and any significant vitamins and minerals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7092167"/>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an Environmentally Aware User, I want to be alerted about food nearing expiration so that I can reduce food waste</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643833083"/>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819417195"/>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841552136"/>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423848501"/>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1369661733"/>
              </p:ext>
            </p:extLst>
          </p:nvPr>
        </p:nvGraphicFramePr>
        <p:xfrm>
          <a:off x="638175" y="1336823"/>
          <a:ext cx="7789274" cy="3124407"/>
        </p:xfrm>
        <a:graphic>
          <a:graphicData uri="http://schemas.openxmlformats.org/drawingml/2006/table">
            <a:tbl>
              <a:tblPr>
                <a:tableStyleId>{267E651A-335D-4C88-8EE7-201DD3C482BE}</a:tableStyleId>
              </a:tblPr>
              <a:tblGrid>
                <a:gridCol w="715994">
                  <a:extLst>
                    <a:ext uri="{9D8B030D-6E8A-4147-A177-3AD203B41FA5}">
                      <a16:colId xmlns:a16="http://schemas.microsoft.com/office/drawing/2014/main" val="2122707530"/>
                    </a:ext>
                  </a:extLst>
                </a:gridCol>
                <a:gridCol w="2651389">
                  <a:extLst>
                    <a:ext uri="{9D8B030D-6E8A-4147-A177-3AD203B41FA5}">
                      <a16:colId xmlns:a16="http://schemas.microsoft.com/office/drawing/2014/main" val="3989786493"/>
                    </a:ext>
                  </a:extLst>
                </a:gridCol>
                <a:gridCol w="2265769">
                  <a:extLst>
                    <a:ext uri="{9D8B030D-6E8A-4147-A177-3AD203B41FA5}">
                      <a16:colId xmlns:a16="http://schemas.microsoft.com/office/drawing/2014/main" val="3427602082"/>
                    </a:ext>
                  </a:extLst>
                </a:gridCol>
                <a:gridCol w="2156122">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NUT_VAL</a:t>
                      </a:r>
                    </a:p>
                  </a:txBody>
                  <a:tcPr marL="8933" marR="8933" marT="8933" marB="0" anchor="b"/>
                </a:tc>
                <a:tc>
                  <a:txBody>
                    <a:bodyPr/>
                    <a:lstStyle/>
                    <a:p>
                      <a:pPr algn="l" fontAlgn="ct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nutritional values of the uploaded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nutritional values</a:t>
                      </a: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REC_VI</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system recommends top 4 recipe videos </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Video recommendations</a:t>
                      </a: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REC_RECOM</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recommendations by uploading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pantry items</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recognizer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recognizer</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4" name="Table 3">
            <a:extLst>
              <a:ext uri="{FF2B5EF4-FFF2-40B4-BE49-F238E27FC236}">
                <a16:creationId xmlns:a16="http://schemas.microsoft.com/office/drawing/2014/main" id="{C24FFE86-DDF4-517E-8606-53E46F2D88BD}"/>
              </a:ext>
            </a:extLst>
          </p:cNvPr>
          <p:cNvGraphicFramePr>
            <a:graphicFrameLocks noGrp="1"/>
          </p:cNvGraphicFramePr>
          <p:nvPr/>
        </p:nvGraphicFramePr>
        <p:xfrm>
          <a:off x="445061" y="1040747"/>
          <a:ext cx="8051576" cy="3150926"/>
        </p:xfrm>
        <a:graphic>
          <a:graphicData uri="http://schemas.openxmlformats.org/drawingml/2006/table">
            <a:tbl>
              <a:tblPr>
                <a:tableStyleId>{267E651A-335D-4C88-8EE7-201DD3C482BE}</a:tableStyleId>
              </a:tblPr>
              <a:tblGrid>
                <a:gridCol w="527672">
                  <a:extLst>
                    <a:ext uri="{9D8B030D-6E8A-4147-A177-3AD203B41FA5}">
                      <a16:colId xmlns:a16="http://schemas.microsoft.com/office/drawing/2014/main" val="3600303516"/>
                    </a:ext>
                  </a:extLst>
                </a:gridCol>
                <a:gridCol w="423868">
                  <a:extLst>
                    <a:ext uri="{9D8B030D-6E8A-4147-A177-3AD203B41FA5}">
                      <a16:colId xmlns:a16="http://schemas.microsoft.com/office/drawing/2014/main" val="3105704072"/>
                    </a:ext>
                  </a:extLst>
                </a:gridCol>
                <a:gridCol w="934239">
                  <a:extLst>
                    <a:ext uri="{9D8B030D-6E8A-4147-A177-3AD203B41FA5}">
                      <a16:colId xmlns:a16="http://schemas.microsoft.com/office/drawing/2014/main" val="1109890516"/>
                    </a:ext>
                  </a:extLst>
                </a:gridCol>
                <a:gridCol w="2508605">
                  <a:extLst>
                    <a:ext uri="{9D8B030D-6E8A-4147-A177-3AD203B41FA5}">
                      <a16:colId xmlns:a16="http://schemas.microsoft.com/office/drawing/2014/main" val="1235221343"/>
                    </a:ext>
                  </a:extLst>
                </a:gridCol>
                <a:gridCol w="2474379">
                  <a:extLst>
                    <a:ext uri="{9D8B030D-6E8A-4147-A177-3AD203B41FA5}">
                      <a16:colId xmlns:a16="http://schemas.microsoft.com/office/drawing/2014/main" val="245523671"/>
                    </a:ext>
                  </a:extLst>
                </a:gridCol>
                <a:gridCol w="1182813">
                  <a:extLst>
                    <a:ext uri="{9D8B030D-6E8A-4147-A177-3AD203B41FA5}">
                      <a16:colId xmlns:a16="http://schemas.microsoft.com/office/drawing/2014/main" val="1058255483"/>
                    </a:ext>
                  </a:extLst>
                </a:gridCol>
              </a:tblGrid>
              <a:tr h="469087">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1569758236"/>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858829045"/>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Analysis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986784151"/>
                  </a:ext>
                </a:extLst>
              </a:tr>
              <a:tr h="48632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92786928"/>
                  </a:ext>
                </a:extLst>
              </a:tr>
              <a:tr h="451494">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134677642"/>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652829874"/>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guarantee the freshness and safety of our products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906535795"/>
                  </a:ext>
                </a:extLst>
              </a:tr>
            </a:tbl>
          </a:graphicData>
        </a:graphic>
      </p:graphicFrame>
    </p:spTree>
    <p:extLst>
      <p:ext uri="{BB962C8B-B14F-4D97-AF65-F5344CB8AC3E}">
        <p14:creationId xmlns:p14="http://schemas.microsoft.com/office/powerpoint/2010/main" val="358391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365861" y="257175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Changed sprint 2 recap to user stories and changed the story point estimates to Fibonacci numbers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Explained how the technologies are used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Included user stories in test cases for reference.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Sprint 4 User stories</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sp>
        <p:nvSpPr>
          <p:cNvPr id="5" name="TextBox 4">
            <a:extLst>
              <a:ext uri="{FF2B5EF4-FFF2-40B4-BE49-F238E27FC236}">
                <a16:creationId xmlns:a16="http://schemas.microsoft.com/office/drawing/2014/main" id="{0A43BA20-B7D3-3DD8-3761-DB682C475F60}"/>
              </a:ext>
            </a:extLst>
          </p:cNvPr>
          <p:cNvSpPr txBox="1"/>
          <p:nvPr/>
        </p:nvSpPr>
        <p:spPr>
          <a:xfrm>
            <a:off x="2337253" y="1335186"/>
            <a:ext cx="4469493" cy="338554"/>
          </a:xfrm>
          <a:prstGeom prst="rect">
            <a:avLst/>
          </a:prstGeom>
          <a:noFill/>
        </p:spPr>
        <p:txBody>
          <a:bodyPr wrap="none" rtlCol="0">
            <a:spAutoFit/>
          </a:bodyPr>
          <a:lstStyle/>
          <a:p>
            <a:r>
              <a:rPr lang="en-US" sz="16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 finished everything we initially planned on</a:t>
            </a:r>
          </a:p>
        </p:txBody>
      </p:sp>
    </p:spTree>
    <p:extLst>
      <p:ext uri="{BB962C8B-B14F-4D97-AF65-F5344CB8AC3E}">
        <p14:creationId xmlns:p14="http://schemas.microsoft.com/office/powerpoint/2010/main" val="377277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45</a:t>
            </a:r>
          </a:p>
        </p:txBody>
      </p:sp>
      <p:sp>
        <p:nvSpPr>
          <p:cNvPr id="7" name="TextBox 6">
            <a:extLst>
              <a:ext uri="{FF2B5EF4-FFF2-40B4-BE49-F238E27FC236}">
                <a16:creationId xmlns:a16="http://schemas.microsoft.com/office/drawing/2014/main" id="{0B831A82-31F0-49EF-CA8D-A0490DB8F699}"/>
              </a:ext>
            </a:extLst>
          </p:cNvPr>
          <p:cNvSpPr txBox="1"/>
          <p:nvPr/>
        </p:nvSpPr>
        <p:spPr>
          <a:xfrm>
            <a:off x="1381125" y="3500200"/>
            <a:ext cx="2877711"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45/45 = 100%</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559725"/>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27.3</a:t>
            </a:r>
          </a:p>
        </p:txBody>
      </p:sp>
    </p:spTree>
    <p:extLst>
      <p:ext uri="{BB962C8B-B14F-4D97-AF65-F5344CB8AC3E}">
        <p14:creationId xmlns:p14="http://schemas.microsoft.com/office/powerpoint/2010/main" val="37090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4</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698653963"/>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3908393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4" name="Picture 3" descr="A screenshot of a computer screen&#10;&#10;Description automatically generated">
            <a:extLst>
              <a:ext uri="{FF2B5EF4-FFF2-40B4-BE49-F238E27FC236}">
                <a16:creationId xmlns:a16="http://schemas.microsoft.com/office/drawing/2014/main" id="{DB5C0635-D957-F654-A410-CDB2BF685006}"/>
              </a:ext>
            </a:extLst>
          </p:cNvPr>
          <p:cNvPicPr>
            <a:picLocks noChangeAspect="1"/>
          </p:cNvPicPr>
          <p:nvPr/>
        </p:nvPicPr>
        <p:blipFill>
          <a:blip r:embed="rId4"/>
          <a:stretch>
            <a:fillRect/>
          </a:stretch>
        </p:blipFill>
        <p:spPr>
          <a:xfrm>
            <a:off x="757501" y="1254911"/>
            <a:ext cx="7772400" cy="3025619"/>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close-up of a donut&#10;&#10;Description automatically generated">
            <a:extLst>
              <a:ext uri="{FF2B5EF4-FFF2-40B4-BE49-F238E27FC236}">
                <a16:creationId xmlns:a16="http://schemas.microsoft.com/office/drawing/2014/main" id="{950774E6-C90C-1B05-F4C8-9D6CF6FEA8B5}"/>
              </a:ext>
            </a:extLst>
          </p:cNvPr>
          <p:cNvPicPr>
            <a:picLocks noChangeAspect="1"/>
          </p:cNvPicPr>
          <p:nvPr/>
        </p:nvPicPr>
        <p:blipFill>
          <a:blip r:embed="rId3"/>
          <a:stretch>
            <a:fillRect/>
          </a:stretch>
        </p:blipFill>
        <p:spPr>
          <a:xfrm>
            <a:off x="542440" y="990039"/>
            <a:ext cx="7638051" cy="3465765"/>
          </a:xfrm>
          <a:prstGeom prst="rect">
            <a:avLst/>
          </a:prstGeom>
        </p:spPr>
      </p:pic>
    </p:spTree>
    <p:extLst>
      <p:ext uri="{BB962C8B-B14F-4D97-AF65-F5344CB8AC3E}">
        <p14:creationId xmlns:p14="http://schemas.microsoft.com/office/powerpoint/2010/main" val="3746788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641177" y="406976"/>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3">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4">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5">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6">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7">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8"/>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3615</TotalTime>
  <Words>2996</Words>
  <Application>Microsoft Macintosh PowerPoint</Application>
  <PresentationFormat>On-screen Show (16:9)</PresentationFormat>
  <Paragraphs>613</Paragraphs>
  <Slides>54</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Averia Serif Libre</vt:lpstr>
      <vt:lpstr>Arial</vt:lpstr>
      <vt:lpstr>Lato</vt:lpstr>
      <vt:lpstr>Anaheim</vt:lpstr>
      <vt:lpstr>Baloo 2</vt:lpstr>
      <vt:lpstr>Nunito Light</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Technologies and Languages</vt:lpstr>
      <vt:lpstr>Technologies and Languages</vt:lpstr>
      <vt:lpstr>Technologies and Languages</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3 Recap </vt:lpstr>
      <vt:lpstr>          Product Backlog</vt:lpstr>
      <vt:lpstr>          Product Backlog</vt:lpstr>
      <vt:lpstr>Sprint Summary  </vt:lpstr>
      <vt:lpstr>PowerPoint Presentation</vt:lpstr>
      <vt:lpstr>  Sprint Summary</vt:lpstr>
      <vt:lpstr>PowerPoint Presentation</vt:lpstr>
      <vt:lpstr>Sprint 4 Product Backlog</vt:lpstr>
      <vt:lpstr>Test Cases</vt:lpstr>
      <vt:lpstr>Stories Completed</vt:lpstr>
      <vt:lpstr>Stories Not Completed</vt:lpstr>
      <vt:lpstr>Team Velocity and Committed Ratio</vt:lpstr>
      <vt:lpstr>PowerPoint Presentation</vt:lpstr>
      <vt:lpstr>Retrospective – Sprint 2</vt:lpstr>
      <vt:lpstr>Retrospective – Sprint 3</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109</cp:revision>
  <cp:lastPrinted>2024-04-10T21:55:44Z</cp:lastPrinted>
  <dcterms:modified xsi:type="dcterms:W3CDTF">2024-05-07T23:42:33Z</dcterms:modified>
</cp:coreProperties>
</file>